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Fredoka" panose="020B0604020202020204" charset="-79"/>
      <p:regular r:id="rId27"/>
      <p:bold r:id="rId28"/>
    </p:embeddedFont>
    <p:embeddedFont>
      <p:font typeface="Lato Light" panose="020F0302020204030203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Nunito" panose="020F0502020204030204" pitchFamily="2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Medium" panose="020B0604020202020204" charset="0"/>
      <p:regular r:id="rId45"/>
      <p:bold r:id="rId46"/>
      <p:italic r:id="rId47"/>
      <p:boldItalic r:id="rId48"/>
    </p:embeddedFont>
    <p:embeddedFont>
      <p:font typeface="Oswald" pitchFamily="2" charset="0"/>
      <p:regular r:id="rId49"/>
      <p:bold r:id="rId50"/>
    </p:embeddedFont>
    <p:embeddedFont>
      <p:font typeface="Poppins" panose="00000500000000000000" pitchFamily="2" charset="0"/>
      <p:regular r:id="rId51"/>
      <p:bold r:id="rId52"/>
      <p:italic r:id="rId53"/>
      <p:boldItalic r:id="rId54"/>
    </p:embeddedFont>
    <p:embeddedFont>
      <p:font typeface="Verdana" panose="020B060403050404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04B044-2991-4403-BEB1-7758392A2264}">
  <a:tblStyle styleId="{6304B044-2991-4403-BEB1-7758392A22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font" Target="fonts/font32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font" Target="fonts/font2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10" Type="http://schemas.openxmlformats.org/officeDocument/2006/relationships/slide" Target="slides/slide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SLIDES_API19984523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SLIDES_API19984523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cca5823f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bcca5823f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bc6b28c49d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bc6b28c49d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SLIDES_API151737642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SLIDES_API151737642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SLIDES_API151737642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SLIDES_API151737642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SLIDES_API151737642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SLIDES_API151737642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SLIDES_API151737642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SLIDES_API151737642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d8bf8873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bd8bf8873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c6b28c49d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c6b28c49d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c6d282f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bc6d282f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c6d282f9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bc6d282f9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c4167fd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c4167fd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c6d282f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c6d282f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c6d282f9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bc6d282f9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c6b28c49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c6b28c49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SLIDES_API151737642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SLIDES_API151737642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c4167fd2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c4167fd2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d8bf8873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d8bf8873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c6b28c49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c6b28c49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e66b976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e66b976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cca5823f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cca5823f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cca5823f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cca5823f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cca5823f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bcca5823f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55000" y="3873500"/>
            <a:ext cx="3789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907" y="-3175"/>
            <a:ext cx="2627851" cy="13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88525" y="-85188"/>
            <a:ext cx="2345976" cy="9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836377" flipH="1">
            <a:off x="-573296" y="4641094"/>
            <a:ext cx="2870942" cy="76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300849" flipH="1">
            <a:off x="-112907" y="4567550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388246" flipH="1">
            <a:off x="2583943" y="4567550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20689">
            <a:off x="7769750" y="4534037"/>
            <a:ext cx="1374245" cy="8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37296">
            <a:off x="4952318" y="4665500"/>
            <a:ext cx="1413732" cy="851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09876">
            <a:off x="5215077" y="-98308"/>
            <a:ext cx="1223696" cy="73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588713">
            <a:off x="5203942" y="4121300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1202">
            <a:off x="5056300" y="2124075"/>
            <a:ext cx="14859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2371" y="3972287"/>
            <a:ext cx="3560400" cy="119337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711663" y="100"/>
            <a:ext cx="3432300" cy="5143500"/>
          </a:xfrm>
          <a:prstGeom prst="roundRect">
            <a:avLst>
              <a:gd name="adj" fmla="val 9810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0696">
            <a:off x="2785692" y="78550"/>
            <a:ext cx="1216391" cy="73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88246" flipH="1">
            <a:off x="2895343" y="2229575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2944">
            <a:off x="2939563" y="4350700"/>
            <a:ext cx="119062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>
            <a:spLocks noGrp="1"/>
          </p:cNvSpPr>
          <p:nvPr>
            <p:ph type="pic" idx="2"/>
          </p:nvPr>
        </p:nvSpPr>
        <p:spPr>
          <a:xfrm>
            <a:off x="-12" y="100"/>
            <a:ext cx="3432300" cy="5143500"/>
          </a:xfrm>
          <a:prstGeom prst="roundRect">
            <a:avLst>
              <a:gd name="adj" fmla="val 9810"/>
            </a:avLst>
          </a:prstGeom>
          <a:noFill/>
          <a:ln>
            <a:noFill/>
          </a:ln>
        </p:spPr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8190" y="4025297"/>
            <a:ext cx="750560" cy="19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70289" y="-85201"/>
            <a:ext cx="2664211" cy="10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035839">
            <a:off x="2282178" y="61856"/>
            <a:ext cx="2870943" cy="76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000" y="3873500"/>
            <a:ext cx="378900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4135200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2"/>
          </p:nvPr>
        </p:nvSpPr>
        <p:spPr>
          <a:xfrm>
            <a:off x="4135200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075" y="4016019"/>
            <a:ext cx="1413350" cy="13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>
            <a:spLocks noGrp="1"/>
          </p:cNvSpPr>
          <p:nvPr>
            <p:ph type="pic" idx="3"/>
          </p:nvPr>
        </p:nvSpPr>
        <p:spPr>
          <a:xfrm>
            <a:off x="-12" y="100"/>
            <a:ext cx="3432300" cy="5143500"/>
          </a:xfrm>
          <a:prstGeom prst="roundRect">
            <a:avLst>
              <a:gd name="adj" fmla="val 9810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000000">
            <a:off x="4928206" y="4523700"/>
            <a:ext cx="119062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642700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>
            <a:off x="642700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0696">
            <a:off x="5134380" y="-1641"/>
            <a:ext cx="1216391" cy="73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2233" flipH="1">
            <a:off x="5112226" y="2119971"/>
            <a:ext cx="1013447" cy="76213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>
            <a:spLocks noGrp="1"/>
          </p:cNvSpPr>
          <p:nvPr>
            <p:ph type="pic" idx="3"/>
          </p:nvPr>
        </p:nvSpPr>
        <p:spPr>
          <a:xfrm>
            <a:off x="5711663" y="100"/>
            <a:ext cx="3432300" cy="5143500"/>
          </a:xfrm>
          <a:prstGeom prst="roundRect">
            <a:avLst>
              <a:gd name="adj" fmla="val 9810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998548" flipH="1">
            <a:off x="5196163" y="-638205"/>
            <a:ext cx="554150" cy="14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897" y="4262695"/>
            <a:ext cx="2627851" cy="8808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>
            <a:spLocks noGrp="1"/>
          </p:cNvSpPr>
          <p:nvPr>
            <p:ph type="pic" idx="2"/>
          </p:nvPr>
        </p:nvSpPr>
        <p:spPr>
          <a:xfrm>
            <a:off x="5711663" y="100"/>
            <a:ext cx="3432300" cy="5143500"/>
          </a:xfrm>
          <a:prstGeom prst="roundRect">
            <a:avLst>
              <a:gd name="adj" fmla="val 9810"/>
            </a:avLst>
          </a:prstGeom>
          <a:noFill/>
          <a:ln>
            <a:noFill/>
          </a:ln>
        </p:spPr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642700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3"/>
          </p:nvPr>
        </p:nvSpPr>
        <p:spPr>
          <a:xfrm>
            <a:off x="642700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"/>
          </p:nvPr>
        </p:nvSpPr>
        <p:spPr>
          <a:xfrm>
            <a:off x="642700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903" y="-3175"/>
            <a:ext cx="1426789" cy="7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2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3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4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300849" flipH="1">
            <a:off x="-112907" y="4567550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88246" flipH="1">
            <a:off x="5354843" y="4683125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0689">
            <a:off x="2351625" y="4677400"/>
            <a:ext cx="1374245" cy="8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7296">
            <a:off x="7921143" y="4665500"/>
            <a:ext cx="1413732" cy="851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1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4235475"/>
            <a:ext cx="2709029" cy="9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5625" y="-3175"/>
            <a:ext cx="2627851" cy="13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800" y="-85188"/>
            <a:ext cx="2345976" cy="9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836377">
            <a:off x="6972479" y="4641094"/>
            <a:ext cx="2870942" cy="76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998548" flipH="1">
            <a:off x="8810788" y="-117643"/>
            <a:ext cx="554150" cy="14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272725" y="4489036"/>
            <a:ext cx="1128850" cy="107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300849" flipH="1">
            <a:off x="-112907" y="4567550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88246" flipH="1">
            <a:off x="5354843" y="4683125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0689">
            <a:off x="2351625" y="4677400"/>
            <a:ext cx="1374245" cy="8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7296">
            <a:off x="7921143" y="4665500"/>
            <a:ext cx="1413732" cy="85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123222">
            <a:off x="3753056" y="-388938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0696">
            <a:off x="7969543" y="-307741"/>
            <a:ext cx="1216391" cy="73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2224">
            <a:off x="-217777" y="-225666"/>
            <a:ext cx="119062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4800" y="-85188"/>
            <a:ext cx="2345976" cy="9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36377">
            <a:off x="6972479" y="4641094"/>
            <a:ext cx="2870942" cy="76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98548" flipH="1">
            <a:off x="8659788" y="-638205"/>
            <a:ext cx="554150" cy="14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70426" y="4205555"/>
            <a:ext cx="2888726" cy="96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272725" y="4489036"/>
            <a:ext cx="1128850" cy="107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4235475"/>
            <a:ext cx="2709029" cy="9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5625" y="-3175"/>
            <a:ext cx="2627851" cy="13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800" y="-85188"/>
            <a:ext cx="2345976" cy="9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836377">
            <a:off x="6972479" y="4641094"/>
            <a:ext cx="2870942" cy="76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2902137" y="2119803"/>
            <a:ext cx="1623326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3736306" y="1917865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86635" flipH="1">
            <a:off x="-20075" y="-486681"/>
            <a:ext cx="554150" cy="145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7296">
            <a:off x="7921143" y="4665500"/>
            <a:ext cx="1413732" cy="85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66424" y="-85188"/>
            <a:ext cx="2345976" cy="9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836377" flipH="1">
            <a:off x="-405822" y="4641094"/>
            <a:ext cx="2870942" cy="76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210" name="Google Shape;210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211" name="Google Shape;211;p27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3102287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6" name="Google Shape;216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217" name="Google Shape;217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218" name="Google Shape;218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219" name="Google Shape;219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220" name="Google Shape;220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221" name="Google Shape;221;p27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42624" y="-85188"/>
            <a:ext cx="2345976" cy="9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836377" flipH="1">
            <a:off x="-329622" y="4641094"/>
            <a:ext cx="2870942" cy="76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2224">
            <a:off x="-217777" y="-225666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300849" flipH="1">
            <a:off x="8187443" y="4567550"/>
            <a:ext cx="119062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1"/>
          </p:nvPr>
        </p:nvSpPr>
        <p:spPr>
          <a:xfrm>
            <a:off x="60025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2"/>
          </p:nvPr>
        </p:nvSpPr>
        <p:spPr>
          <a:xfrm>
            <a:off x="552832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3"/>
          </p:nvPr>
        </p:nvSpPr>
        <p:spPr>
          <a:xfrm>
            <a:off x="60025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4"/>
          </p:nvPr>
        </p:nvSpPr>
        <p:spPr>
          <a:xfrm>
            <a:off x="552832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sldNum" idx="6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300849" flipH="1">
            <a:off x="-112907" y="4567550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88246" flipH="1">
            <a:off x="5354843" y="4683125"/>
            <a:ext cx="1190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0689">
            <a:off x="2351625" y="4677400"/>
            <a:ext cx="1374245" cy="8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7296">
            <a:off x="7921143" y="4665500"/>
            <a:ext cx="1413732" cy="851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7">
            <a:alphaModFix amt="2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unito"/>
              <a:buNone/>
              <a:defRPr sz="2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"/>
              <a:buChar char="●"/>
              <a:defRPr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■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■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■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/>
        </p:nvSpPr>
        <p:spPr>
          <a:xfrm>
            <a:off x="1503900" y="1798550"/>
            <a:ext cx="6136200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Task</a:t>
            </a:r>
            <a:r>
              <a:rPr lang="en" sz="4400">
                <a:solidFill>
                  <a:srgbClr val="245E2D"/>
                </a:solidFill>
              </a:rPr>
              <a:t>2</a:t>
            </a:r>
            <a:r>
              <a:rPr lang="en" sz="4400"/>
              <a:t>Do</a:t>
            </a:r>
            <a:endParaRPr sz="29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3854075" y="2861450"/>
            <a:ext cx="43017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שירה צ'שלר 323825059</a:t>
            </a:r>
            <a:endParaRPr sz="16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אלמוג שור 207900440</a:t>
            </a:r>
            <a:endParaRPr sz="16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ליאור שיבולי 212608699</a:t>
            </a:r>
            <a:endParaRPr sz="16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יובל בראור 214329633</a:t>
            </a:r>
            <a:endParaRPr sz="16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0000" y="0"/>
            <a:ext cx="9394001" cy="532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225" y="819000"/>
            <a:ext cx="3789100" cy="35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41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32150" y="270488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6EB"/>
                </a:solidFill>
                <a:latin typeface="Oswald"/>
                <a:ea typeface="Oswald"/>
                <a:cs typeface="Oswald"/>
                <a:sym typeface="Oswald"/>
              </a:rPr>
              <a:t>Backend and DB Service Presentation</a:t>
            </a:r>
            <a:endParaRPr>
              <a:solidFill>
                <a:srgbClr val="FFF6E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 t="18743" b="18041"/>
          <a:stretch/>
        </p:blipFill>
        <p:spPr>
          <a:xfrm>
            <a:off x="865950" y="997575"/>
            <a:ext cx="3095025" cy="31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525" y="2120548"/>
            <a:ext cx="4108877" cy="22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025" y="892219"/>
            <a:ext cx="2505934" cy="10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6EB"/>
                </a:solidFill>
                <a:latin typeface="Oswald"/>
                <a:ea typeface="Oswald"/>
                <a:cs typeface="Oswald"/>
                <a:sym typeface="Oswald"/>
              </a:rPr>
              <a:t>Class Diagram</a:t>
            </a:r>
            <a:endParaRPr>
              <a:solidFill>
                <a:srgbClr val="FFF6E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400" y="217075"/>
            <a:ext cx="4193176" cy="47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236450" y="585125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6EB"/>
                </a:solidFill>
                <a:latin typeface="Oswald"/>
                <a:ea typeface="Oswald"/>
                <a:cs typeface="Oswald"/>
                <a:sym typeface="Oswald"/>
              </a:rPr>
              <a:t>Detailed Table Structure</a:t>
            </a:r>
            <a:endParaRPr>
              <a:solidFill>
                <a:srgbClr val="FFF6E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700" y="900950"/>
            <a:ext cx="2958508" cy="27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525" y="2165275"/>
            <a:ext cx="2818566" cy="27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5350" y="1145600"/>
            <a:ext cx="4086051" cy="381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75" y="719575"/>
            <a:ext cx="8301052" cy="37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/>
          <p:nvPr/>
        </p:nvSpPr>
        <p:spPr>
          <a:xfrm>
            <a:off x="1638000" y="174300"/>
            <a:ext cx="48051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Fredoka"/>
                <a:ea typeface="Fredoka"/>
                <a:cs typeface="Fredoka"/>
                <a:sym typeface="Fredoka"/>
              </a:rPr>
              <a:t>Sequence Diagram</a:t>
            </a:r>
            <a:endParaRPr sz="1800">
              <a:solidFill>
                <a:schemeClr val="accen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383075" y="627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6EB"/>
                </a:solidFill>
                <a:latin typeface="Oswald"/>
                <a:ea typeface="Oswald"/>
                <a:cs typeface="Oswald"/>
                <a:sym typeface="Oswald"/>
              </a:rPr>
              <a:t>Backend System Structure</a:t>
            </a:r>
            <a:endParaRPr>
              <a:solidFill>
                <a:srgbClr val="FFF6E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51" name="Google Shape;3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5" y="698750"/>
            <a:ext cx="4146926" cy="226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287" y="742150"/>
            <a:ext cx="3873738" cy="217897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/>
        </p:nvSpPr>
        <p:spPr>
          <a:xfrm>
            <a:off x="7625825" y="3268450"/>
            <a:ext cx="2341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rgbClr val="00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974" y="2964525"/>
            <a:ext cx="2184050" cy="21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4"/>
          <p:cNvSpPr txBox="1"/>
          <p:nvPr/>
        </p:nvSpPr>
        <p:spPr>
          <a:xfrm>
            <a:off x="3401400" y="4470325"/>
            <a:ext cx="2341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Models</a:t>
            </a:r>
            <a:endParaRPr sz="3100" b="1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383075" y="627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6EB"/>
                </a:solidFill>
                <a:latin typeface="Oswald"/>
                <a:ea typeface="Oswald"/>
                <a:cs typeface="Oswald"/>
                <a:sym typeface="Oswald"/>
              </a:rPr>
              <a:t>View with a Form (Posting into the DB and Authentication)</a:t>
            </a:r>
            <a:endParaRPr>
              <a:solidFill>
                <a:srgbClr val="FFF6E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61" name="Google Shape;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701"/>
            <a:ext cx="7691410" cy="19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350" y="2571750"/>
            <a:ext cx="492465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50" y="2724152"/>
            <a:ext cx="3565340" cy="22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>
                <a:solidFill>
                  <a:schemeClr val="lt1"/>
                </a:solidFill>
              </a:rPr>
              <a:t>Html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>
                <a:solidFill>
                  <a:schemeClr val="lt1"/>
                </a:solidFill>
              </a:rPr>
              <a:t>CSS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3387000" y="900875"/>
            <a:ext cx="37506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6EB"/>
                </a:solidFill>
                <a:latin typeface="Oswald"/>
                <a:ea typeface="Oswald"/>
                <a:cs typeface="Oswald"/>
                <a:sym typeface="Oswald"/>
              </a:rPr>
              <a:t>Front-End </a:t>
            </a:r>
            <a:endParaRPr>
              <a:solidFill>
                <a:srgbClr val="FFF6E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70" name="Google Shape;3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250" y="997400"/>
            <a:ext cx="2554501" cy="154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075" y="2080025"/>
            <a:ext cx="2756797" cy="16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625" y="3192575"/>
            <a:ext cx="2866601" cy="167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675" y="1314665"/>
            <a:ext cx="4067326" cy="370588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/>
        </p:nvSpPr>
        <p:spPr>
          <a:xfrm>
            <a:off x="932850" y="3494675"/>
            <a:ext cx="19854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redoka"/>
                <a:ea typeface="Fredoka"/>
                <a:cs typeface="Fredoka"/>
                <a:sym typeface="Fredoka"/>
              </a:rPr>
              <a:t>Edit project workers </a:t>
            </a:r>
            <a:endParaRPr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379" name="Google Shape;379;p47"/>
          <p:cNvSpPr txBox="1"/>
          <p:nvPr/>
        </p:nvSpPr>
        <p:spPr>
          <a:xfrm>
            <a:off x="5946350" y="944000"/>
            <a:ext cx="1591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redoka"/>
                <a:ea typeface="Fredoka"/>
                <a:cs typeface="Fredoka"/>
                <a:sym typeface="Fredoka"/>
              </a:rPr>
              <a:t>sign-up</a:t>
            </a:r>
            <a:endParaRPr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380" name="Google Shape;380;p47"/>
          <p:cNvSpPr txBox="1">
            <a:spLocks noGrp="1"/>
          </p:cNvSpPr>
          <p:nvPr>
            <p:ph type="title"/>
          </p:nvPr>
        </p:nvSpPr>
        <p:spPr>
          <a:xfrm>
            <a:off x="4182900" y="105325"/>
            <a:ext cx="12003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6EB"/>
                </a:solidFill>
                <a:latin typeface="Oswald"/>
                <a:ea typeface="Oswald"/>
                <a:cs typeface="Oswald"/>
                <a:sym typeface="Oswald"/>
              </a:rPr>
              <a:t>Html</a:t>
            </a:r>
            <a:endParaRPr>
              <a:solidFill>
                <a:srgbClr val="FFF6E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1" name="Google Shape;3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25" y="1111325"/>
            <a:ext cx="4813024" cy="238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863" y="152400"/>
            <a:ext cx="550427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>
            <a:spLocks noGrp="1"/>
          </p:cNvSpPr>
          <p:nvPr>
            <p:ph type="title"/>
          </p:nvPr>
        </p:nvSpPr>
        <p:spPr>
          <a:xfrm>
            <a:off x="3977525" y="87300"/>
            <a:ext cx="8064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6EB"/>
                </a:solidFill>
                <a:latin typeface="Oswald"/>
                <a:ea typeface="Oswald"/>
                <a:cs typeface="Oswald"/>
                <a:sym typeface="Oswald"/>
              </a:rPr>
              <a:t>CSS</a:t>
            </a:r>
            <a:endParaRPr>
              <a:solidFill>
                <a:srgbClr val="FFF6E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75" y="793575"/>
            <a:ext cx="3367549" cy="395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084" y="793575"/>
            <a:ext cx="4265916" cy="39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8"/>
          <p:cNvSpPr txBox="1"/>
          <p:nvPr/>
        </p:nvSpPr>
        <p:spPr>
          <a:xfrm>
            <a:off x="1044100" y="445025"/>
            <a:ext cx="19854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redoka"/>
                <a:ea typeface="Fredoka"/>
                <a:cs typeface="Fredoka"/>
                <a:sym typeface="Fredoka"/>
              </a:rPr>
              <a:t>Edit project workers </a:t>
            </a:r>
            <a:endParaRPr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cxnSp>
        <p:nvCxnSpPr>
          <p:cNvPr id="390" name="Google Shape;390;p48"/>
          <p:cNvCxnSpPr/>
          <p:nvPr/>
        </p:nvCxnSpPr>
        <p:spPr>
          <a:xfrm>
            <a:off x="3868325" y="1720200"/>
            <a:ext cx="453600" cy="0"/>
          </a:xfrm>
          <a:prstGeom prst="straightConnector1">
            <a:avLst/>
          </a:prstGeom>
          <a:noFill/>
          <a:ln w="9525" cap="flat" cmpd="sng">
            <a:solidFill>
              <a:srgbClr val="FFF6EB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>
            <a:spLocks noGrp="1"/>
          </p:cNvSpPr>
          <p:nvPr>
            <p:ph type="title"/>
          </p:nvPr>
        </p:nvSpPr>
        <p:spPr>
          <a:xfrm>
            <a:off x="3080975" y="1747600"/>
            <a:ext cx="19254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6E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app video">
            <a:hlinkClick r:id="" action="ppaction://media"/>
            <a:extLst>
              <a:ext uri="{FF2B5EF4-FFF2-40B4-BE49-F238E27FC236}">
                <a16:creationId xmlns:a16="http://schemas.microsoft.com/office/drawing/2014/main" id="{F46965FD-2171-8326-CD33-CF78FB9667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488" y="0"/>
            <a:ext cx="870902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48" y="1887661"/>
            <a:ext cx="8839204" cy="136817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2202000" y="681900"/>
            <a:ext cx="4680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B7B7B7"/>
                </a:solidFill>
                <a:latin typeface="Fredoka"/>
                <a:ea typeface="Fredoka"/>
                <a:cs typeface="Fredoka"/>
                <a:sym typeface="Fredoka"/>
              </a:rPr>
              <a:t>פערים</a:t>
            </a:r>
            <a:endParaRPr sz="2100" b="1">
              <a:solidFill>
                <a:srgbClr val="B7B7B7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2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2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6EB"/>
                </a:solidFill>
                <a:latin typeface="Oswald"/>
                <a:ea typeface="Oswald"/>
                <a:cs typeface="Oswald"/>
                <a:sym typeface="Oswald"/>
              </a:rPr>
              <a:t>Thank you for your time and attention 🙂</a:t>
            </a:r>
            <a:endParaRPr>
              <a:solidFill>
                <a:srgbClr val="FFF6E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/>
        </p:nvSpPr>
        <p:spPr>
          <a:xfrm>
            <a:off x="1273650" y="445025"/>
            <a:ext cx="6596700" cy="4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Our Project Aim</a:t>
            </a:r>
            <a:endParaRPr sz="21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This project aims to with smart project management to teams.</a:t>
            </a: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Aims to allow workers to be associated with managers and be in their projects (to get tasks and deadlines).</a:t>
            </a: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Also, we wish to let workers divide their tasks into subtasks, update task statuses, and send requests to managers.</a:t>
            </a: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/>
        </p:nvSpPr>
        <p:spPr>
          <a:xfrm>
            <a:off x="1273650" y="445025"/>
            <a:ext cx="6596700" cy="4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Current State Analysis </a:t>
            </a:r>
            <a:endParaRPr sz="21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redoka"/>
              <a:buChar char="●"/>
            </a:pPr>
            <a:r>
              <a:rPr lang="en" sz="17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The problem space: inefficient project management (from both manager and worker point of view)</a:t>
            </a: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redoka"/>
              <a:buChar char="●"/>
            </a:pPr>
            <a:r>
              <a:rPr lang="en" sz="17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Today’s situation: resource management (such as time, tasks, and employees) is still done in a way that can cause project failure</a:t>
            </a: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redoka"/>
              <a:buChar char="●"/>
            </a:pPr>
            <a:r>
              <a:rPr lang="en" sz="17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Similar apps:</a:t>
            </a: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-Todoist (one can give tasks and subtasks for itself)</a:t>
            </a: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-Futuramo Tasks (Team leader can give tasks to team members)</a:t>
            </a: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redoka"/>
              <a:buChar char="●"/>
            </a:pPr>
            <a:r>
              <a:rPr lang="en" sz="17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Our improvement: Let the manager give assignments but also let the workers manage their time smartly.</a:t>
            </a:r>
            <a:endParaRPr sz="17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832125" y="270488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דרישות מערכת:</a:t>
            </a:r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body" idx="1"/>
          </p:nvPr>
        </p:nvSpPr>
        <p:spPr>
          <a:xfrm>
            <a:off x="7019500" y="1536800"/>
            <a:ext cx="9771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266" name="Google Shape;266;p33"/>
          <p:cNvSpPr txBox="1"/>
          <p:nvPr/>
        </p:nvSpPr>
        <p:spPr>
          <a:xfrm>
            <a:off x="906850" y="1460650"/>
            <a:ext cx="21114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manager</a:t>
            </a:r>
            <a:endParaRPr sz="18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cxnSp>
        <p:nvCxnSpPr>
          <p:cNvPr id="267" name="Google Shape;267;p33"/>
          <p:cNvCxnSpPr/>
          <p:nvPr/>
        </p:nvCxnSpPr>
        <p:spPr>
          <a:xfrm rot="10800000" flipH="1">
            <a:off x="2042175" y="1232100"/>
            <a:ext cx="1163100" cy="51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3"/>
          <p:cNvSpPr txBox="1"/>
          <p:nvPr/>
        </p:nvSpPr>
        <p:spPr>
          <a:xfrm>
            <a:off x="3115175" y="885275"/>
            <a:ext cx="15921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Creating projects</a:t>
            </a:r>
            <a:endParaRPr sz="18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3063300" y="1945400"/>
            <a:ext cx="19245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Assigining tasks</a:t>
            </a:r>
            <a:endParaRPr sz="18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cxnSp>
        <p:nvCxnSpPr>
          <p:cNvPr id="270" name="Google Shape;270;p33"/>
          <p:cNvCxnSpPr/>
          <p:nvPr/>
        </p:nvCxnSpPr>
        <p:spPr>
          <a:xfrm>
            <a:off x="2007550" y="1834500"/>
            <a:ext cx="1190700" cy="34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33"/>
          <p:cNvSpPr txBox="1"/>
          <p:nvPr/>
        </p:nvSpPr>
        <p:spPr>
          <a:xfrm>
            <a:off x="5261175" y="1107625"/>
            <a:ext cx="1163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Status update</a:t>
            </a:r>
            <a:endParaRPr sz="16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5441175" y="1827450"/>
            <a:ext cx="1053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Dividng tasks into subtasks</a:t>
            </a:r>
            <a:endParaRPr sz="16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cxnSp>
        <p:nvCxnSpPr>
          <p:cNvPr id="273" name="Google Shape;273;p33"/>
          <p:cNvCxnSpPr/>
          <p:nvPr/>
        </p:nvCxnSpPr>
        <p:spPr>
          <a:xfrm rot="10800000">
            <a:off x="5911875" y="1425925"/>
            <a:ext cx="1260000" cy="26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3"/>
          <p:cNvCxnSpPr/>
          <p:nvPr/>
        </p:nvCxnSpPr>
        <p:spPr>
          <a:xfrm flipH="1">
            <a:off x="6216375" y="1772250"/>
            <a:ext cx="872400" cy="5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33"/>
          <p:cNvSpPr txBox="1"/>
          <p:nvPr/>
        </p:nvSpPr>
        <p:spPr>
          <a:xfrm>
            <a:off x="4243575" y="4049750"/>
            <a:ext cx="15921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Sending requests</a:t>
            </a:r>
            <a:endParaRPr sz="18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cxnSp>
        <p:nvCxnSpPr>
          <p:cNvPr id="276" name="Google Shape;276;p33"/>
          <p:cNvCxnSpPr/>
          <p:nvPr/>
        </p:nvCxnSpPr>
        <p:spPr>
          <a:xfrm flipH="1">
            <a:off x="5337450" y="1813725"/>
            <a:ext cx="1875900" cy="24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3"/>
          <p:cNvCxnSpPr/>
          <p:nvPr/>
        </p:nvCxnSpPr>
        <p:spPr>
          <a:xfrm>
            <a:off x="1910650" y="1889875"/>
            <a:ext cx="2229000" cy="22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34"/>
          <p:cNvGraphicFramePr/>
          <p:nvPr/>
        </p:nvGraphicFramePr>
        <p:xfrm>
          <a:off x="632175" y="-5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{6304B044-2991-4403-BEB1-7758392A2264}</a:tableStyleId>
              </a:tblPr>
              <a:tblGrid>
                <a:gridCol w="16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9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	 	 	 	</a:t>
                      </a:r>
                      <a:endParaRPr sz="11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מחיקת/ שינוי משימה קיימת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	 	 	 	</a:t>
                      </a:r>
                      <a:endParaRPr sz="11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נתינת משימה למשתתף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	 	 	 	</a:t>
                      </a:r>
                      <a:endParaRPr sz="11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הרשמה והתחברות למנהל משימה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	 	 	 	</a:t>
                      </a:r>
                      <a:endParaRPr sz="11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פרופיל מנהל משימה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	 	 	 	</a:t>
                      </a:r>
                      <a:endParaRPr sz="11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(*) פתיחת בקשה וצפייה בבקשות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	 	 	 	</a:t>
                      </a:r>
                      <a:endParaRPr sz="11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עדכון סטטוס למשימה קיימת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	 	 	 	</a:t>
                      </a:r>
                      <a:endParaRPr sz="11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הרשמה והתחברות למשתמש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	 	 	 	</a:t>
                      </a:r>
                      <a:endParaRPr sz="11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פרופיל משתמש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9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	 	 	 	</a:t>
                      </a:r>
                      <a:endParaRPr sz="11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Check לסיסמה מוצלחת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	 	 	 	</a:t>
                      </a:r>
                      <a:endParaRPr sz="11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שמירה על סיסמאות מוגנות בDB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	 	 	 	</a:t>
                      </a:r>
                      <a:endParaRPr sz="9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אפשרות הרצה על מגוון מערכות הפעלה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	 	 	 	</a:t>
                      </a:r>
                      <a:endParaRPr sz="1100"/>
                    </a:p>
                    <a:p>
                      <a:pPr marL="0" lvl="0" indent="0" algn="ctr" rtl="1">
                        <a:lnSpc>
                          <a:spcPct val="108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עדכונים למייל בזמן אמת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801375" y="401288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88" name="Google Shape;288;p35"/>
          <p:cNvSpPr txBox="1"/>
          <p:nvPr/>
        </p:nvSpPr>
        <p:spPr>
          <a:xfrm>
            <a:off x="193850" y="1066075"/>
            <a:ext cx="3156600" cy="195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Create projects:</a:t>
            </a:r>
            <a:endParaRPr sz="18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I as a manager of several teams want to be able to create different projects for each one in order to organize them</a:t>
            </a:r>
            <a:endParaRPr sz="18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5226675" y="997400"/>
            <a:ext cx="3156600" cy="195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Password reset: </a:t>
            </a:r>
            <a:b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</a:br>
            <a: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I as any user want to reset my password to </a:t>
            </a:r>
            <a:endParaRPr sz="18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2928500" y="3025675"/>
            <a:ext cx="3156600" cy="195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Dividing subtasks:</a:t>
            </a:r>
            <a:b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</a:br>
            <a:r>
              <a:rPr lang="en" sz="18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I as a worker want to divide one task into subtask that are easier to complete</a:t>
            </a:r>
            <a:endParaRPr sz="18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/>
        </p:nvSpPr>
        <p:spPr>
          <a:xfrm>
            <a:off x="3205175" y="359975"/>
            <a:ext cx="4472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AGILE</a:t>
            </a:r>
            <a:br>
              <a:rPr lang="en" sz="21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</a:br>
            <a:r>
              <a:rPr lang="en" sz="21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-two major sprints each spanning about two weeks</a:t>
            </a:r>
            <a:endParaRPr sz="21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1142225" y="1702950"/>
            <a:ext cx="14400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625" y="1585175"/>
            <a:ext cx="4769446" cy="34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953675" y="270488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</a:t>
            </a:r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675" y="944925"/>
            <a:ext cx="7558675" cy="37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zzle Journey - v1">
  <a:themeElements>
    <a:clrScheme name="Simple Light">
      <a:dk1>
        <a:srgbClr val="0E3B6C"/>
      </a:dk1>
      <a:lt1>
        <a:srgbClr val="FFFBEB"/>
      </a:lt1>
      <a:dk2>
        <a:srgbClr val="191919"/>
      </a:dk2>
      <a:lt2>
        <a:srgbClr val="F3F3F3"/>
      </a:lt2>
      <a:accent1>
        <a:srgbClr val="F6BD1E"/>
      </a:accent1>
      <a:accent2>
        <a:srgbClr val="DEE5FF"/>
      </a:accent2>
      <a:accent3>
        <a:srgbClr val="F36D2A"/>
      </a:accent3>
      <a:accent4>
        <a:srgbClr val="3DA957"/>
      </a:accent4>
      <a:accent5>
        <a:srgbClr val="0563C1"/>
      </a:accent5>
      <a:accent6>
        <a:srgbClr val="C8328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On-screen Show (16:9)</PresentationFormat>
  <Paragraphs>76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Open Sans Medium</vt:lpstr>
      <vt:lpstr>Calibri</vt:lpstr>
      <vt:lpstr>Lato Light</vt:lpstr>
      <vt:lpstr>Verdana</vt:lpstr>
      <vt:lpstr>Montserrat</vt:lpstr>
      <vt:lpstr>Arial</vt:lpstr>
      <vt:lpstr>Nunito</vt:lpstr>
      <vt:lpstr>Oswald</vt:lpstr>
      <vt:lpstr>Poppins</vt:lpstr>
      <vt:lpstr>Fredoka</vt:lpstr>
      <vt:lpstr>Open Sans</vt:lpstr>
      <vt:lpstr>Simple Light</vt:lpstr>
      <vt:lpstr>Puzzle Journey - v1</vt:lpstr>
      <vt:lpstr>PowerPoint Presentation</vt:lpstr>
      <vt:lpstr>PowerPoint Presentation</vt:lpstr>
      <vt:lpstr>PowerPoint Presentation</vt:lpstr>
      <vt:lpstr>PowerPoint Presentation</vt:lpstr>
      <vt:lpstr>דרישות מערכת:</vt:lpstr>
      <vt:lpstr>PowerPoint Presentation</vt:lpstr>
      <vt:lpstr>User stories</vt:lpstr>
      <vt:lpstr>PowerPoint Presentation</vt:lpstr>
      <vt:lpstr>Sprint 2</vt:lpstr>
      <vt:lpstr>PowerPoint Presentation</vt:lpstr>
      <vt:lpstr>PowerPoint Presentation</vt:lpstr>
      <vt:lpstr>Backend and DB Service Presentation</vt:lpstr>
      <vt:lpstr>Class Diagram</vt:lpstr>
      <vt:lpstr>Detailed Table Structure</vt:lpstr>
      <vt:lpstr>PowerPoint Presentation</vt:lpstr>
      <vt:lpstr>Backend System Structure</vt:lpstr>
      <vt:lpstr>View with a Form (Posting into the DB and Authentication)</vt:lpstr>
      <vt:lpstr>Front-End </vt:lpstr>
      <vt:lpstr>Html</vt:lpstr>
      <vt:lpstr>CSS</vt:lpstr>
      <vt:lpstr>PowerPoint Presentation</vt:lpstr>
      <vt:lpstr>PowerPoint Presentation</vt:lpstr>
      <vt:lpstr>Thank you for your time and attention 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שירה צ'שלר</cp:lastModifiedBy>
  <cp:revision>1</cp:revision>
  <dcterms:modified xsi:type="dcterms:W3CDTF">2024-03-01T08:11:12Z</dcterms:modified>
</cp:coreProperties>
</file>